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6" r:id="rId1"/>
  </p:sldMasterIdLst>
  <p:notesMasterIdLst>
    <p:notesMasterId r:id="rId20"/>
  </p:notesMasterIdLst>
  <p:sldIdLst>
    <p:sldId id="256" r:id="rId2"/>
    <p:sldId id="259" r:id="rId3"/>
    <p:sldId id="262" r:id="rId4"/>
    <p:sldId id="258" r:id="rId5"/>
    <p:sldId id="261" r:id="rId6"/>
    <p:sldId id="257" r:id="rId7"/>
    <p:sldId id="260" r:id="rId8"/>
    <p:sldId id="263" r:id="rId9"/>
    <p:sldId id="264" r:id="rId10"/>
    <p:sldId id="265" r:id="rId11"/>
    <p:sldId id="267" r:id="rId12"/>
    <p:sldId id="268" r:id="rId13"/>
    <p:sldId id="269" r:id="rId14"/>
    <p:sldId id="272" r:id="rId15"/>
    <p:sldId id="273" r:id="rId16"/>
    <p:sldId id="274" r:id="rId17"/>
    <p:sldId id="280" r:id="rId18"/>
    <p:sldId id="27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10528-58FD-46F6-A71F-42AABA6D563D}" type="datetimeFigureOut">
              <a:rPr lang="en-US" smtClean="0"/>
              <a:t>27-May-21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25525-6600-40B2-B63E-F3A96CFAA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52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25525-6600-40B2-B63E-F3A96CFAAA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11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27-May-21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27-May-21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27-May-21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27-May-21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27-May-21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27-May-21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gi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58762"/>
            <a:ext cx="4876800" cy="1905000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Police</a:t>
            </a:r>
            <a:endParaRPr lang="ro-RO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505200"/>
            <a:ext cx="8382000" cy="1473200"/>
          </a:xfrm>
        </p:spPr>
        <p:txBody>
          <a:bodyPr numCol="3">
            <a:normAutofit fontScale="92500" lnSpcReduction="10000"/>
          </a:bodyPr>
          <a:lstStyle/>
          <a:p>
            <a:pPr lvl="0"/>
            <a:r>
              <a:rPr lang="en-US" sz="2400" dirty="0"/>
              <a:t>Roman Rafael</a:t>
            </a:r>
          </a:p>
          <a:p>
            <a:pPr lvl="0"/>
            <a:r>
              <a:rPr lang="en-US" sz="2400" dirty="0"/>
              <a:t> Sere</a:t>
            </a:r>
            <a:r>
              <a:rPr lang="vi-VN" sz="2400" dirty="0"/>
              <a:t>ș</a:t>
            </a:r>
            <a:r>
              <a:rPr lang="en-US" sz="2400" dirty="0"/>
              <a:t> Lavinia </a:t>
            </a:r>
            <a:endParaRPr lang="ro-RO" sz="2400" dirty="0"/>
          </a:p>
          <a:p>
            <a:pPr lvl="0"/>
            <a:r>
              <a:rPr lang="en-US" sz="2400" dirty="0" err="1"/>
              <a:t>Popa</a:t>
            </a:r>
            <a:r>
              <a:rPr lang="en-US" sz="2400" dirty="0"/>
              <a:t> Gabriela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 P</a:t>
            </a:r>
            <a:r>
              <a:rPr lang="ro-RO" sz="2400" dirty="0"/>
              <a:t>ă</a:t>
            </a:r>
            <a:r>
              <a:rPr lang="en-US" sz="2400" dirty="0" err="1"/>
              <a:t>troi</a:t>
            </a:r>
            <a:r>
              <a:rPr lang="en-US" sz="2400" dirty="0"/>
              <a:t> </a:t>
            </a:r>
            <a:r>
              <a:rPr lang="en-US" sz="2400" dirty="0" err="1"/>
              <a:t>Alexandru</a:t>
            </a:r>
            <a:endParaRPr lang="ro-RO" sz="2400" dirty="0"/>
          </a:p>
          <a:p>
            <a:pPr lvl="0"/>
            <a:r>
              <a:rPr lang="en-US" sz="2400" dirty="0"/>
              <a:t>Popescu </a:t>
            </a:r>
            <a:r>
              <a:rPr lang="en-US" sz="2400" dirty="0" err="1"/>
              <a:t>Ionu</a:t>
            </a:r>
            <a:r>
              <a:rPr lang="ro-RO" sz="2400" dirty="0"/>
              <a:t>ț</a:t>
            </a:r>
          </a:p>
          <a:p>
            <a:pPr lvl="0"/>
            <a:r>
              <a:rPr lang="en-US" sz="2400" dirty="0" err="1"/>
              <a:t>Preluc</a:t>
            </a:r>
            <a:r>
              <a:rPr lang="ro-RO" sz="2400" dirty="0"/>
              <a:t>ă</a:t>
            </a:r>
            <a:r>
              <a:rPr lang="en-US" sz="2400" dirty="0"/>
              <a:t> Emanuel</a:t>
            </a:r>
          </a:p>
          <a:p>
            <a:pPr lvl="0"/>
            <a:endParaRPr lang="ro-RO" sz="2400" dirty="0"/>
          </a:p>
          <a:p>
            <a:pPr lvl="0"/>
            <a:r>
              <a:rPr lang="en-US" sz="2400" dirty="0"/>
              <a:t>Rad Mircea</a:t>
            </a:r>
            <a:endParaRPr lang="ro-RO" sz="2400" dirty="0"/>
          </a:p>
          <a:p>
            <a:pPr lvl="0"/>
            <a:r>
              <a:rPr lang="en-US" sz="2400" dirty="0" err="1"/>
              <a:t>Semian</a:t>
            </a:r>
            <a:r>
              <a:rPr lang="en-US" sz="2400" dirty="0"/>
              <a:t> Emilia</a:t>
            </a:r>
            <a:endParaRPr lang="ro-RO" sz="2400" dirty="0"/>
          </a:p>
          <a:p>
            <a:pPr lvl="0"/>
            <a:r>
              <a:rPr lang="en-US" sz="2400" dirty="0" err="1"/>
              <a:t>Siminic</a:t>
            </a:r>
            <a:r>
              <a:rPr lang="ro-RO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Oana</a:t>
            </a:r>
            <a:endParaRPr lang="ro-RO" sz="2400" dirty="0"/>
          </a:p>
          <a:p>
            <a:endParaRPr lang="ro-RO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Gabriela Popa\Desktop\Documentatie IP\specificatii\164201696_460838998561696_5496996448371774971_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28" y="0"/>
            <a:ext cx="1219200" cy="12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99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Interfeţe utilizator </a:t>
            </a:r>
          </a:p>
        </p:txBody>
      </p:sp>
      <p:pic>
        <p:nvPicPr>
          <p:cNvPr id="4" name="Picture 2" descr="C:\Users\Gabriela Popa\Desktop\Documentatie IP\specificatii\164201696_460838998561696_5496996448371774971_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28" y="0"/>
            <a:ext cx="1219200" cy="12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11872"/>
            <a:ext cx="6400800" cy="416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839" y="0"/>
            <a:ext cx="7148851" cy="4834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-76200"/>
            <a:ext cx="6078146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2514600"/>
            <a:ext cx="8153400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01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abriela Popa\Desktop\Documentatie IP\specificatii\164201696_460838998561696_5496996448371774971_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28" y="0"/>
            <a:ext cx="1219200" cy="12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528"/>
            <a:ext cx="4838700" cy="307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895600"/>
            <a:ext cx="5181600" cy="37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3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Soluţii tehnice</a:t>
            </a:r>
          </a:p>
        </p:txBody>
      </p:sp>
      <p:pic>
        <p:nvPicPr>
          <p:cNvPr id="4" name="Picture 2" descr="C:\Users\Gabriela Popa\Desktop\Documentatie IP\specificatii\164201696_460838998561696_5496996448371774971_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28" y="0"/>
            <a:ext cx="1219200" cy="12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2088"/>
            <a:ext cx="6350000" cy="566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828" y="1212088"/>
            <a:ext cx="5981700" cy="567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" y="2438400"/>
            <a:ext cx="3276600" cy="4321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912" y="1199070"/>
            <a:ext cx="5253304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944" y="3875595"/>
            <a:ext cx="5168853" cy="288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667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3200" dirty="0"/>
              <a:t>Prezentarea prototipului funcţional</a:t>
            </a:r>
          </a:p>
        </p:txBody>
      </p:sp>
      <p:pic>
        <p:nvPicPr>
          <p:cNvPr id="4" name="Picture 2" descr="C:\Users\Gabriela Popa\Desktop\Documentatie IP\specificatii\164201696_460838998561696_5496996448371774971_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28" y="0"/>
            <a:ext cx="1219200" cy="12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057656"/>
            <a:ext cx="5162622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875" y="1798641"/>
            <a:ext cx="245745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429" y="1783715"/>
            <a:ext cx="2388870" cy="5079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49" y="1768789"/>
            <a:ext cx="2495550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00" y="1783715"/>
            <a:ext cx="24511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796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600" dirty="0"/>
              <a:t>Prezentarea standului de testare propus şi a strategiei de testare</a:t>
            </a:r>
            <a:endParaRPr lang="ro-RO" sz="3600" dirty="0"/>
          </a:p>
        </p:txBody>
      </p:sp>
      <p:pic>
        <p:nvPicPr>
          <p:cNvPr id="4" name="Picture 2" descr="C:\Users\Gabriela Popa\Desktop\Documentatie IP\specificatii\164201696_460838998561696_5496996448371774971_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28" y="0"/>
            <a:ext cx="1219200" cy="12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7968"/>
            <a:ext cx="5100828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211262"/>
            <a:ext cx="4902972" cy="549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42" y="1905000"/>
            <a:ext cx="567690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585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Diagrama Gantt </a:t>
            </a:r>
          </a:p>
        </p:txBody>
      </p:sp>
      <p:pic>
        <p:nvPicPr>
          <p:cNvPr id="4" name="Picture 2" descr="C:\Users\Gabriela Popa\Desktop\Documentatie IP\specificatii\164201696_460838998561696_5496996448371774971_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28" y="0"/>
            <a:ext cx="1219200" cy="12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859272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16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Scopul nostru este c</a:t>
            </a:r>
            <a:r>
              <a:rPr lang="en-US" dirty="0"/>
              <a:t>a</a:t>
            </a:r>
            <a:r>
              <a:rPr lang="vi-VN" dirty="0"/>
              <a:t> produsul să ajungă la cât mai multe companii și să atingem un </a:t>
            </a:r>
            <a:r>
              <a:rPr lang="en-US" dirty="0"/>
              <a:t>      profit </a:t>
            </a:r>
            <a:r>
              <a:rPr lang="vi-VN" dirty="0"/>
              <a:t>lunar de </a:t>
            </a:r>
            <a:r>
              <a:rPr lang="en-US"/>
              <a:t>15 000 RON</a:t>
            </a:r>
            <a:r>
              <a:rPr lang="vi-VN"/>
              <a:t>.</a:t>
            </a:r>
            <a:endParaRPr lang="en-US" dirty="0"/>
          </a:p>
          <a:p>
            <a:r>
              <a:rPr lang="en-US" dirty="0" err="1"/>
              <a:t>Suntem</a:t>
            </a:r>
            <a:r>
              <a:rPr lang="en-US" dirty="0"/>
              <a:t> con</a:t>
            </a:r>
            <a:r>
              <a:rPr lang="vi-VN" dirty="0"/>
              <a:t>ș</a:t>
            </a:r>
            <a:r>
              <a:rPr lang="en-US" dirty="0" err="1"/>
              <a:t>tien</a:t>
            </a:r>
            <a:r>
              <a:rPr lang="ro-RO" dirty="0"/>
              <a:t>ț</a:t>
            </a:r>
            <a:r>
              <a:rPr lang="en-US" dirty="0" err="1"/>
              <a:t>i</a:t>
            </a:r>
            <a:r>
              <a:rPr lang="en-US" dirty="0"/>
              <a:t> de </a:t>
            </a:r>
            <a:r>
              <a:rPr lang="en-US" dirty="0" err="1"/>
              <a:t>concuren</a:t>
            </a:r>
            <a:r>
              <a:rPr lang="ro-RO" dirty="0"/>
              <a:t>ț</a:t>
            </a:r>
            <a:r>
              <a:rPr lang="vi-VN" dirty="0"/>
              <a:t>ă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produsul</a:t>
            </a:r>
            <a:r>
              <a:rPr lang="en-US" dirty="0"/>
              <a:t> pus la </a:t>
            </a:r>
            <a:r>
              <a:rPr lang="en-US" dirty="0" err="1"/>
              <a:t>dispozi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clien</a:t>
            </a:r>
            <a:r>
              <a:rPr lang="ro-RO" dirty="0"/>
              <a:t>ț</a:t>
            </a:r>
            <a:r>
              <a:rPr lang="en-US" dirty="0" err="1"/>
              <a:t>ilor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de </a:t>
            </a:r>
            <a:r>
              <a:rPr lang="en-US" dirty="0" err="1"/>
              <a:t>cea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buna</a:t>
            </a:r>
            <a:r>
              <a:rPr lang="en-US" dirty="0"/>
              <a:t> </a:t>
            </a:r>
            <a:r>
              <a:rPr lang="en-US" dirty="0" err="1"/>
              <a:t>calitate</a:t>
            </a:r>
            <a:r>
              <a:rPr lang="en-US" dirty="0"/>
              <a:t>, </a:t>
            </a: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principalul</a:t>
            </a:r>
            <a:r>
              <a:rPr lang="en-US" dirty="0"/>
              <a:t> </a:t>
            </a:r>
            <a:r>
              <a:rPr lang="en-US" dirty="0" err="1"/>
              <a:t>avantaj</a:t>
            </a:r>
            <a:r>
              <a:rPr lang="en-US" dirty="0"/>
              <a:t>;</a:t>
            </a:r>
          </a:p>
          <a:p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incepem</a:t>
            </a:r>
            <a:r>
              <a:rPr lang="en-US" dirty="0"/>
              <a:t> cu </a:t>
            </a:r>
            <a:r>
              <a:rPr lang="en-US" dirty="0" err="1"/>
              <a:t>canale</a:t>
            </a:r>
            <a:r>
              <a:rPr lang="en-US" dirty="0"/>
              <a:t> online de marketing: Facebook, YouTube, Instagram.</a:t>
            </a:r>
          </a:p>
          <a:p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Strategia de Marketing</a:t>
            </a:r>
          </a:p>
        </p:txBody>
      </p:sp>
      <p:pic>
        <p:nvPicPr>
          <p:cNvPr id="4" name="Picture 2" descr="C:\Users\Gabriela Popa\Desktop\Documentatie IP\specificatii\164201696_460838998561696_5496996448371774971_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28" y="0"/>
            <a:ext cx="1219200" cy="12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62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 </a:t>
            </a:r>
            <a:r>
              <a:rPr lang="en-US" dirty="0" err="1"/>
              <a:t>realizat</a:t>
            </a:r>
            <a:r>
              <a:rPr lang="en-US" dirty="0"/>
              <a:t> un </a:t>
            </a:r>
            <a:r>
              <a:rPr lang="en-US" dirty="0" err="1"/>
              <a:t>sistem</a:t>
            </a:r>
            <a:r>
              <a:rPr lang="en-US" dirty="0"/>
              <a:t> de </a:t>
            </a:r>
            <a:r>
              <a:rPr lang="en-US" dirty="0" err="1"/>
              <a:t>gestionare</a:t>
            </a:r>
            <a:r>
              <a:rPr lang="en-US" dirty="0"/>
              <a:t> a </a:t>
            </a:r>
            <a:r>
              <a:rPr lang="en-US" dirty="0" err="1"/>
              <a:t>accesului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en-US" dirty="0"/>
              <a:t>-o </a:t>
            </a:r>
            <a:r>
              <a:rPr lang="en-US" dirty="0" err="1"/>
              <a:t>companie</a:t>
            </a:r>
            <a:r>
              <a:rPr lang="en-US" dirty="0"/>
              <a:t>;</a:t>
            </a:r>
          </a:p>
          <a:p>
            <a:pPr marL="109728" indent="0">
              <a:buNone/>
            </a:pPr>
            <a:endParaRPr lang="en-US" dirty="0"/>
          </a:p>
          <a:p>
            <a:r>
              <a:rPr lang="en-US" dirty="0" err="1"/>
              <a:t>Oferim</a:t>
            </a:r>
            <a:r>
              <a:rPr lang="en-US" dirty="0"/>
              <a:t> </a:t>
            </a:r>
            <a:r>
              <a:rPr lang="en-US" dirty="0" err="1"/>
              <a:t>sigurant</a:t>
            </a:r>
            <a:r>
              <a:rPr lang="vi-VN" dirty="0"/>
              <a:t>ă</a:t>
            </a:r>
            <a:r>
              <a:rPr lang="en-US" dirty="0"/>
              <a:t> </a:t>
            </a:r>
            <a:r>
              <a:rPr lang="en-US" dirty="0" err="1"/>
              <a:t>angaja</a:t>
            </a:r>
            <a:r>
              <a:rPr lang="ro-RO" dirty="0"/>
              <a:t>ț</a:t>
            </a:r>
            <a:r>
              <a:rPr lang="en-US" dirty="0" err="1"/>
              <a:t>ilor</a:t>
            </a:r>
            <a:r>
              <a:rPr lang="en-US" dirty="0"/>
              <a:t> </a:t>
            </a:r>
            <a:r>
              <a:rPr lang="en-US" dirty="0" err="1"/>
              <a:t>nostri</a:t>
            </a:r>
            <a:r>
              <a:rPr lang="en-US" dirty="0"/>
              <a:t>;</a:t>
            </a:r>
          </a:p>
          <a:p>
            <a:pPr marL="109728" indent="0">
              <a:buNone/>
            </a:pPr>
            <a:endParaRPr lang="en-US" dirty="0"/>
          </a:p>
          <a:p>
            <a:r>
              <a:rPr lang="en-US" dirty="0"/>
              <a:t>Pl</a:t>
            </a:r>
            <a:r>
              <a:rPr lang="vi-VN" dirty="0"/>
              <a:t>ă</a:t>
            </a:r>
            <a:r>
              <a:rPr lang="en-US" dirty="0" err="1"/>
              <a:t>nuim</a:t>
            </a:r>
            <a:r>
              <a:rPr lang="en-US" dirty="0"/>
              <a:t> </a:t>
            </a:r>
            <a:r>
              <a:rPr lang="en-US" dirty="0" err="1"/>
              <a:t>introducerea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de </a:t>
            </a:r>
            <a:r>
              <a:rPr lang="en-US" dirty="0" err="1"/>
              <a:t>inregistrare</a:t>
            </a:r>
            <a:r>
              <a:rPr lang="en-US" dirty="0"/>
              <a:t> video.</a:t>
            </a:r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Concluzii</a:t>
            </a:r>
          </a:p>
        </p:txBody>
      </p:sp>
    </p:spTree>
    <p:extLst>
      <p:ext uri="{BB962C8B-B14F-4D97-AF65-F5344CB8AC3E}">
        <p14:creationId xmlns:p14="http://schemas.microsoft.com/office/powerpoint/2010/main" val="15735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abriela Popa\Desktop\Documentatie IP\specificatii\164201696_460838998561696_5496996448371774971_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28" y="0"/>
            <a:ext cx="1219200" cy="12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7772400" cy="1829761"/>
          </a:xfrm>
        </p:spPr>
        <p:txBody>
          <a:bodyPr/>
          <a:lstStyle/>
          <a:p>
            <a:pPr algn="ctr"/>
            <a:r>
              <a:rPr lang="en-US" dirty="0"/>
              <a:t>V</a:t>
            </a:r>
            <a:r>
              <a:rPr lang="vi-VN" dirty="0"/>
              <a:t>ă</a:t>
            </a:r>
            <a:r>
              <a:rPr lang="en-US" dirty="0"/>
              <a:t> </a:t>
            </a:r>
            <a:r>
              <a:rPr lang="en-US" dirty="0" err="1"/>
              <a:t>mul</a:t>
            </a:r>
            <a:r>
              <a:rPr lang="ro-RO" dirty="0"/>
              <a:t>ț</a:t>
            </a:r>
            <a:r>
              <a:rPr lang="en-US" dirty="0" err="1"/>
              <a:t>umim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aten</a:t>
            </a:r>
            <a:r>
              <a:rPr lang="ro-RO" dirty="0"/>
              <a:t>ț</a:t>
            </a:r>
            <a:r>
              <a:rPr lang="en-US" dirty="0" err="1"/>
              <a:t>ie</a:t>
            </a:r>
            <a:r>
              <a:rPr lang="en-US" dirty="0"/>
              <a:t>!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0208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Obiective</a:t>
            </a:r>
            <a:endParaRPr lang="ro-RO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Didactice</a:t>
            </a:r>
            <a:endParaRPr lang="ro-RO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err="1"/>
              <a:t>Profesionale</a:t>
            </a:r>
            <a:endParaRPr lang="ro-RO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2"/>
          </p:nvPr>
        </p:nvSpPr>
        <p:spPr>
          <a:xfrm>
            <a:off x="457200" y="2084832"/>
            <a:ext cx="4040188" cy="3301225"/>
          </a:xfrm>
        </p:spPr>
        <p:txBody>
          <a:bodyPr>
            <a:normAutofit/>
          </a:bodyPr>
          <a:lstStyle/>
          <a:p>
            <a:r>
              <a:rPr lang="en-US" sz="2000" dirty="0"/>
              <a:t>A</a:t>
            </a:r>
            <a:r>
              <a:rPr lang="vi-VN" sz="2000" dirty="0"/>
              <a:t>ntrenament pentru munca în echipă</a:t>
            </a:r>
            <a:r>
              <a:rPr lang="en-US" sz="2000" dirty="0"/>
              <a:t>;</a:t>
            </a:r>
          </a:p>
          <a:p>
            <a:r>
              <a:rPr lang="en-US" sz="2000" dirty="0"/>
              <a:t>D</a:t>
            </a:r>
            <a:r>
              <a:rPr lang="vi-VN" sz="2000" dirty="0"/>
              <a:t>ezvoltarea abilităţilor de comunicare</a:t>
            </a:r>
            <a:r>
              <a:rPr lang="en-US" sz="2000" dirty="0"/>
              <a:t>;</a:t>
            </a:r>
            <a:r>
              <a:rPr lang="vi-VN" sz="2000" dirty="0"/>
              <a:t> </a:t>
            </a:r>
            <a:endParaRPr lang="en-US" sz="2000" dirty="0"/>
          </a:p>
          <a:p>
            <a:r>
              <a:rPr lang="en-US" sz="2000" dirty="0"/>
              <a:t>I</a:t>
            </a:r>
            <a:r>
              <a:rPr lang="vi-VN" sz="2000" dirty="0"/>
              <a:t>nsuşirea conţinutului şi practicii etapelor de realizare a aplicaţiilor software</a:t>
            </a:r>
            <a:r>
              <a:rPr lang="en-US" sz="2000" dirty="0"/>
              <a:t>.</a:t>
            </a:r>
            <a:endParaRPr lang="ro-RO" sz="200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2057400"/>
            <a:ext cx="4041775" cy="3328657"/>
          </a:xfrm>
        </p:spPr>
        <p:txBody>
          <a:bodyPr/>
          <a:lstStyle/>
          <a:p>
            <a:r>
              <a:rPr lang="en-US" dirty="0"/>
              <a:t>I</a:t>
            </a:r>
            <a:r>
              <a:rPr lang="vi-VN" dirty="0"/>
              <a:t>mbunătăţirea dialogului cu clientul prin realizarea unui prototip funcţional</a:t>
            </a:r>
            <a:r>
              <a:rPr lang="en-US" dirty="0"/>
              <a:t>;</a:t>
            </a:r>
          </a:p>
          <a:p>
            <a:r>
              <a:rPr lang="en-US" dirty="0"/>
              <a:t>P</a:t>
            </a:r>
            <a:r>
              <a:rPr lang="vi-VN" dirty="0"/>
              <a:t>regătirea produsului pentru v</a:t>
            </a:r>
            <a:r>
              <a:rPr lang="en-US" dirty="0"/>
              <a:t>a</a:t>
            </a:r>
            <a:r>
              <a:rPr lang="vi-VN" dirty="0"/>
              <a:t>nzare prin identificarea unei strategii de marketing</a:t>
            </a:r>
            <a:r>
              <a:rPr lang="en-US" dirty="0"/>
              <a:t>.</a:t>
            </a:r>
            <a:endParaRPr lang="ro-RO" dirty="0"/>
          </a:p>
        </p:txBody>
      </p:sp>
      <p:pic>
        <p:nvPicPr>
          <p:cNvPr id="4" name="Picture 2" descr="C:\Users\Gabriela Popa\Desktop\Documentatie IP\specificatii\164201696_460838998561696_5496996448371774971_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28" y="0"/>
            <a:ext cx="1219200" cy="12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08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 animBg="1"/>
      <p:bldP spid="10" grpId="0" build="p" animBg="1"/>
      <p:bldP spid="9" grpId="0" build="p"/>
      <p:bldP spid="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Arhitectura generală</a:t>
            </a:r>
            <a:endParaRPr lang="ro-RO" dirty="0"/>
          </a:p>
        </p:txBody>
      </p:sp>
      <p:pic>
        <p:nvPicPr>
          <p:cNvPr id="12" name="Picture 2" descr="C:\Users\Gabriela Popa\Desktop\Documentatie IP\specificatii\164201696_460838998561696_5496996448371774971_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28" y="0"/>
            <a:ext cx="1219200" cy="12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1262"/>
            <a:ext cx="8686800" cy="457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1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3568891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Modulul</a:t>
            </a:r>
            <a:r>
              <a:rPr lang="en-US" dirty="0"/>
              <a:t> Web – </a:t>
            </a:r>
            <a:r>
              <a:rPr lang="ro-RO" dirty="0"/>
              <a:t>este utilizat pentru validarea accesului în incinta companiei cu modulul Bluetoot</a:t>
            </a:r>
            <a:r>
              <a:rPr lang="en-US" dirty="0"/>
              <a:t>h</a:t>
            </a:r>
            <a:r>
              <a:rPr lang="ro-RO" dirty="0"/>
              <a:t> și ulilizare locală sau transmiterea datelor în Cloud</a:t>
            </a:r>
            <a:r>
              <a:rPr lang="en-US" dirty="0"/>
              <a:t>;</a:t>
            </a:r>
          </a:p>
          <a:p>
            <a:pPr marL="109728" indent="0">
              <a:buNone/>
            </a:pPr>
            <a:endParaRPr lang="en-US" dirty="0"/>
          </a:p>
          <a:p>
            <a:r>
              <a:rPr lang="en-US" dirty="0" err="1"/>
              <a:t>Modulul</a:t>
            </a:r>
            <a:r>
              <a:rPr lang="en-US" dirty="0"/>
              <a:t> Android – </a:t>
            </a:r>
            <a:r>
              <a:rPr lang="ro-RO" dirty="0"/>
              <a:t>va comunica prin </a:t>
            </a:r>
            <a:r>
              <a:rPr lang="en-US" dirty="0"/>
              <a:t>B</a:t>
            </a:r>
            <a:r>
              <a:rPr lang="ro-RO" dirty="0"/>
              <a:t>luetooth cu modulul Arduino și cu calculatorul pentru a accesa bariera/poarta</a:t>
            </a:r>
            <a:r>
              <a:rPr lang="en-US" dirty="0"/>
              <a:t>;</a:t>
            </a:r>
          </a:p>
          <a:p>
            <a:pPr marL="109728" indent="0">
              <a:buNone/>
            </a:pPr>
            <a:endParaRPr lang="en-US" dirty="0"/>
          </a:p>
          <a:p>
            <a:r>
              <a:rPr lang="en-US" dirty="0" err="1"/>
              <a:t>Modulul</a:t>
            </a:r>
            <a:r>
              <a:rPr lang="en-US" dirty="0"/>
              <a:t> Arduino – </a:t>
            </a:r>
            <a:r>
              <a:rPr lang="ro-RO" dirty="0"/>
              <a:t>este utilizat pentru validarea accesului cu modul Bluetooth și comanda porții de acces auto cu motor electric și două bariere de lumină</a:t>
            </a:r>
            <a:r>
              <a:rPr lang="en-US" dirty="0"/>
              <a:t>. ;</a:t>
            </a:r>
          </a:p>
          <a:p>
            <a:pPr marL="109728" indent="0">
              <a:buNone/>
            </a:pPr>
            <a:endParaRPr lang="en-US" dirty="0"/>
          </a:p>
          <a:p>
            <a:r>
              <a:rPr lang="en-US" dirty="0" err="1"/>
              <a:t>Modulul</a:t>
            </a:r>
            <a:r>
              <a:rPr lang="en-US" dirty="0"/>
              <a:t> Cloud – </a:t>
            </a:r>
            <a:r>
              <a:rPr lang="ro-RO" dirty="0"/>
              <a:t>este utilizat pentru administrarea utilizatorilor, gestiunea personalului și respectiv raportare</a:t>
            </a:r>
            <a:r>
              <a:rPr lang="en-US" dirty="0"/>
              <a:t>.</a:t>
            </a:r>
            <a:endParaRPr lang="ro-RO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Funcţiile sistemului</a:t>
            </a:r>
          </a:p>
        </p:txBody>
      </p:sp>
      <p:pic>
        <p:nvPicPr>
          <p:cNvPr id="4" name="Picture 2" descr="C:\Users\Gabriela Popa\Desktop\Documentatie IP\specificatii\164201696_460838998561696_5496996448371774971_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28" y="0"/>
            <a:ext cx="1219200" cy="12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98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Modulul</a:t>
            </a:r>
            <a:r>
              <a:rPr lang="en-US" dirty="0"/>
              <a:t> Web s-a </a:t>
            </a:r>
            <a:r>
              <a:rPr lang="en-US" dirty="0" err="1"/>
              <a:t>folosit</a:t>
            </a:r>
            <a:r>
              <a:rPr lang="en-US" dirty="0"/>
              <a:t>: CSS, HTML,  JavaScript;</a:t>
            </a:r>
          </a:p>
          <a:p>
            <a:pPr marL="109728" indent="0">
              <a:buNone/>
            </a:pPr>
            <a:endParaRPr lang="en-US" dirty="0"/>
          </a:p>
          <a:p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Modulul</a:t>
            </a:r>
            <a:r>
              <a:rPr lang="en-US" dirty="0"/>
              <a:t> Android s-a </a:t>
            </a:r>
            <a:r>
              <a:rPr lang="en-US" dirty="0" err="1"/>
              <a:t>folosit</a:t>
            </a:r>
            <a:r>
              <a:rPr lang="en-US" dirty="0"/>
              <a:t>: Android Studio </a:t>
            </a:r>
            <a:r>
              <a:rPr lang="en-US" dirty="0" err="1"/>
              <a:t>si</a:t>
            </a:r>
            <a:r>
              <a:rPr lang="en-US" dirty="0"/>
              <a:t> Java;</a:t>
            </a:r>
          </a:p>
          <a:p>
            <a:pPr marL="109728" indent="0">
              <a:buNone/>
            </a:pPr>
            <a:endParaRPr lang="en-US" dirty="0"/>
          </a:p>
          <a:p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Modulul</a:t>
            </a:r>
            <a:r>
              <a:rPr lang="en-US" dirty="0"/>
              <a:t> Arduino s-a </a:t>
            </a:r>
            <a:r>
              <a:rPr lang="en-US" dirty="0" err="1"/>
              <a:t>folosit</a:t>
            </a:r>
            <a:r>
              <a:rPr lang="en-US" dirty="0"/>
              <a:t>: Arduino IDE, C;</a:t>
            </a:r>
          </a:p>
          <a:p>
            <a:pPr marL="109728" indent="0">
              <a:buNone/>
            </a:pPr>
            <a:endParaRPr lang="en-US" dirty="0"/>
          </a:p>
          <a:p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Modulul</a:t>
            </a:r>
            <a:r>
              <a:rPr lang="en-US" dirty="0"/>
              <a:t> Cloud s-a </a:t>
            </a:r>
            <a:r>
              <a:rPr lang="en-US" dirty="0" err="1"/>
              <a:t>folosit</a:t>
            </a:r>
            <a:r>
              <a:rPr lang="en-US" dirty="0"/>
              <a:t>: Firebase.</a:t>
            </a:r>
          </a:p>
          <a:p>
            <a:endParaRPr lang="ro-RO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Tehnologia propusă</a:t>
            </a:r>
            <a:endParaRPr lang="ro-RO" dirty="0"/>
          </a:p>
        </p:txBody>
      </p:sp>
      <p:pic>
        <p:nvPicPr>
          <p:cNvPr id="4" name="Picture 2" descr="C:\Users\Gabriela Popa\Desktop\Documentatie IP\specificatii\164201696_460838998561696_5496996448371774971_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28" y="0"/>
            <a:ext cx="1219200" cy="12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30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Gabriela Popa\Desktop\Documentatie IP\specificatii\164201696_460838998561696_5496996448371774971_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28" y="0"/>
            <a:ext cx="1219200" cy="12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Arhitectura aplicaţiei </a:t>
            </a:r>
          </a:p>
        </p:txBody>
      </p:sp>
      <p:pic>
        <p:nvPicPr>
          <p:cNvPr id="6" name="Content Placeholder 13" descr="Diagram&#10;&#10;Description automatically generated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" y="1600200"/>
            <a:ext cx="8382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9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Gabriela Popa\Desktop\Documentatie IP\specificatii\164201696_460838998561696_5496996448371774971_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28" y="0"/>
            <a:ext cx="1219200" cy="12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Structuri</a:t>
            </a:r>
            <a:r>
              <a:rPr lang="fr-FR" dirty="0"/>
              <a:t> de </a:t>
            </a:r>
            <a:r>
              <a:rPr lang="fr-FR" dirty="0" err="1"/>
              <a:t>baze</a:t>
            </a:r>
            <a:r>
              <a:rPr lang="fr-FR" dirty="0"/>
              <a:t> de date</a:t>
            </a:r>
            <a:endParaRPr lang="ro-RO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8262648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304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Comunicarea în</a:t>
            </a:r>
            <a:r>
              <a:rPr lang="en-US" dirty="0" err="1"/>
              <a:t>tre</a:t>
            </a:r>
            <a:r>
              <a:rPr lang="en-US" dirty="0"/>
              <a:t> module</a:t>
            </a:r>
            <a:endParaRPr lang="ro-RO" dirty="0"/>
          </a:p>
        </p:txBody>
      </p:sp>
      <p:pic>
        <p:nvPicPr>
          <p:cNvPr id="5" name="Picture 2" descr="C:\Users\Gabriela Popa\Desktop\Documentatie IP\specificatii\164201696_460838998561696_5496996448371774971_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28" y="0"/>
            <a:ext cx="1219200" cy="12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1262"/>
            <a:ext cx="8001000" cy="457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480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Comunicarea în sistem</a:t>
            </a:r>
          </a:p>
        </p:txBody>
      </p:sp>
      <p:pic>
        <p:nvPicPr>
          <p:cNvPr id="4" name="Picture 2" descr="C:\Users\Gabriela Popa\Desktop\Documentatie IP\specificatii\164201696_460838998561696_5496996448371774971_n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28" y="0"/>
            <a:ext cx="1219200" cy="12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7924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72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865</TotalTime>
  <Words>364</Words>
  <Application>Microsoft Office PowerPoint</Application>
  <PresentationFormat>On-screen Show (4:3)</PresentationFormat>
  <Paragraphs>58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Lucida Sans Unicode</vt:lpstr>
      <vt:lpstr>Times New Roman</vt:lpstr>
      <vt:lpstr>Verdana</vt:lpstr>
      <vt:lpstr>Wingdings 2</vt:lpstr>
      <vt:lpstr>Wingdings 3</vt:lpstr>
      <vt:lpstr>Concourse</vt:lpstr>
      <vt:lpstr>Cloud Police</vt:lpstr>
      <vt:lpstr>Obiective</vt:lpstr>
      <vt:lpstr>Arhitectura generală</vt:lpstr>
      <vt:lpstr>Funcţiile sistemului</vt:lpstr>
      <vt:lpstr>Tehnologia propusă</vt:lpstr>
      <vt:lpstr>Arhitectura aplicaţiei </vt:lpstr>
      <vt:lpstr>Structuri de baze de date</vt:lpstr>
      <vt:lpstr>Comunicarea între module</vt:lpstr>
      <vt:lpstr>Comunicarea în sistem</vt:lpstr>
      <vt:lpstr>Interfeţe utilizator </vt:lpstr>
      <vt:lpstr>PowerPoint Presentation</vt:lpstr>
      <vt:lpstr>Soluţii tehnice</vt:lpstr>
      <vt:lpstr>Prezentarea prototipului funcţional</vt:lpstr>
      <vt:lpstr>Prezentarea standului de testare propus şi a strategiei de testare</vt:lpstr>
      <vt:lpstr>Diagrama Gantt </vt:lpstr>
      <vt:lpstr>Strategia de Marketing</vt:lpstr>
      <vt:lpstr>Concluzii</vt:lpstr>
      <vt:lpstr>Vă mulțumim pentru atenție!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Police</dc:title>
  <dc:creator>Elena-Gabriela Popa</dc:creator>
  <cp:lastModifiedBy>Rafael Roman</cp:lastModifiedBy>
  <cp:revision>37</cp:revision>
  <dcterms:created xsi:type="dcterms:W3CDTF">2006-08-16T00:00:00Z</dcterms:created>
  <dcterms:modified xsi:type="dcterms:W3CDTF">2021-05-27T08:38:03Z</dcterms:modified>
</cp:coreProperties>
</file>